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1" r:id="rId2"/>
    <p:sldId id="256" r:id="rId3"/>
    <p:sldId id="262" r:id="rId4"/>
    <p:sldId id="257" r:id="rId5"/>
    <p:sldId id="258" r:id="rId6"/>
    <p:sldId id="259" r:id="rId7"/>
    <p:sldId id="260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FFAC"/>
    <a:srgbClr val="9EDCFF"/>
    <a:srgbClr val="FFF56C"/>
    <a:srgbClr val="C15208"/>
    <a:srgbClr val="0291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0" d="100"/>
          <a:sy n="60" d="100"/>
        </p:scale>
        <p:origin x="1061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gif>
</file>

<file path=ppt/media/image13.gif>
</file>

<file path=ppt/media/image2.jpe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91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8B359-53FE-6E26-1F9E-02572F7DF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DF8E3C-2397-63F6-67FC-22B85C576E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F931BC-4EDC-404D-F947-25A9A5438B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7104B-D500-FC75-39F8-06EBBC24DF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504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php.io/c/32a21" TargetMode="External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gif"/><Relationship Id="rId4" Type="http://schemas.openxmlformats.org/officeDocument/2006/relationships/hyperlink" Target="https://onlinephp.io/c/94b16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1843BFBA-713A-B60B-BC4C-8B5271D01F33}"/>
              </a:ext>
            </a:extLst>
          </p:cNvPr>
          <p:cNvSpPr/>
          <p:nvPr/>
        </p:nvSpPr>
        <p:spPr>
          <a:xfrm>
            <a:off x="87087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0">
            <a:extLst>
              <a:ext uri="{FF2B5EF4-FFF2-40B4-BE49-F238E27FC236}">
                <a16:creationId xmlns:a16="http://schemas.microsoft.com/office/drawing/2014/main" id="{39CB7CAC-AE3B-CAB2-8A19-0609F6F8FB0A}"/>
              </a:ext>
            </a:extLst>
          </p:cNvPr>
          <p:cNvSpPr/>
          <p:nvPr/>
        </p:nvSpPr>
        <p:spPr>
          <a:xfrm>
            <a:off x="1" y="0"/>
            <a:ext cx="9753600" cy="8229600"/>
          </a:xfrm>
          <a:prstGeom prst="rect">
            <a:avLst/>
          </a:prstGeom>
          <a:solidFill>
            <a:srgbClr val="181A1B"/>
          </a:solidFill>
          <a:ln/>
        </p:spPr>
        <p:txBody>
          <a:bodyPr/>
          <a:lstStyle/>
          <a:p>
            <a:endParaRPr lang="es-GT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B7E3D0ED-9B58-9F9C-FAB2-3A0A37D56696}"/>
              </a:ext>
            </a:extLst>
          </p:cNvPr>
          <p:cNvSpPr/>
          <p:nvPr/>
        </p:nvSpPr>
        <p:spPr>
          <a:xfrm>
            <a:off x="3607713" y="1523218"/>
            <a:ext cx="7414974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8000" b="1" kern="0" spc="-52" dirty="0">
                <a:solidFill>
                  <a:srgbClr val="FFFFFF"/>
                </a:solidFill>
                <a:latin typeface="Montserrat" pitchFamily="34" charset="0"/>
              </a:rPr>
              <a:t>ESTRUCTURA </a:t>
            </a:r>
            <a:r>
              <a:rPr lang="en-US" sz="8000" b="1" kern="0" spc="-52" dirty="0">
                <a:solidFill>
                  <a:srgbClr val="FF0000"/>
                </a:solidFill>
                <a:latin typeface="Montserrat" pitchFamily="34" charset="0"/>
              </a:rPr>
              <a:t>DE</a:t>
            </a:r>
            <a:r>
              <a:rPr lang="en-US" sz="8000" b="1" kern="0" spc="-52" dirty="0">
                <a:solidFill>
                  <a:srgbClr val="FFFFFF"/>
                </a:solidFill>
                <a:latin typeface="Montserrat" pitchFamily="34" charset="0"/>
              </a:rPr>
              <a:t> DATOS</a:t>
            </a:r>
            <a:endParaRPr lang="en-US" sz="80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0F770B19-6F91-58FD-8985-61D3CA3267DB}"/>
              </a:ext>
            </a:extLst>
          </p:cNvPr>
          <p:cNvSpPr/>
          <p:nvPr/>
        </p:nvSpPr>
        <p:spPr>
          <a:xfrm>
            <a:off x="3607713" y="4021931"/>
            <a:ext cx="7414974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8000" b="1" kern="0" spc="-52" dirty="0">
                <a:solidFill>
                  <a:srgbClr val="7030A0"/>
                </a:solidFill>
                <a:latin typeface="Montserrat" pitchFamily="34" charset="0"/>
              </a:rPr>
              <a:t>ÁRB</a:t>
            </a:r>
            <a:r>
              <a:rPr lang="en-US" sz="8000" b="1" kern="0" spc="-52" dirty="0">
                <a:solidFill>
                  <a:srgbClr val="FFFFFF"/>
                </a:solidFill>
                <a:latin typeface="Montserrat" pitchFamily="34" charset="0"/>
              </a:rPr>
              <a:t>OLES</a:t>
            </a:r>
            <a:endParaRPr lang="en-US" sz="80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6D363BD9-F5C4-9C40-FC74-DF3D8542C6E8}"/>
              </a:ext>
            </a:extLst>
          </p:cNvPr>
          <p:cNvSpPr/>
          <p:nvPr/>
        </p:nvSpPr>
        <p:spPr>
          <a:xfrm>
            <a:off x="8528057" y="7182223"/>
            <a:ext cx="7414974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7200" b="1" kern="0" spc="-52" dirty="0">
                <a:solidFill>
                  <a:srgbClr val="FFC000"/>
                </a:solidFill>
                <a:latin typeface="Montserrat" pitchFamily="34" charset="0"/>
              </a:rPr>
              <a:t>Gru</a:t>
            </a:r>
            <a:r>
              <a:rPr lang="en-US" sz="7200" b="1" kern="0" spc="-52" dirty="0">
                <a:solidFill>
                  <a:schemeClr val="bg1"/>
                </a:solidFill>
                <a:latin typeface="Montserrat" pitchFamily="34" charset="0"/>
              </a:rPr>
              <a:t>po #</a:t>
            </a:r>
            <a:r>
              <a:rPr lang="en-US" sz="7200" b="1" kern="0" spc="-52" dirty="0">
                <a:solidFill>
                  <a:srgbClr val="FF0000"/>
                </a:solidFill>
                <a:latin typeface="Montserrat" pitchFamily="34" charset="0"/>
              </a:rPr>
              <a:t>2</a:t>
            </a:r>
            <a:endParaRPr lang="en-US" sz="7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51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2626670" y="0"/>
            <a:ext cx="12003730" cy="8229600"/>
          </a:xfrm>
          <a:prstGeom prst="rect">
            <a:avLst/>
          </a:prstGeom>
          <a:solidFill>
            <a:srgbClr val="111213"/>
          </a:solidFill>
          <a:ln/>
        </p:spPr>
        <p:txBody>
          <a:bodyPr/>
          <a:lstStyle/>
          <a:p>
            <a:endParaRPr lang="es-GT" dirty="0"/>
          </a:p>
        </p:txBody>
      </p:sp>
      <p:sp>
        <p:nvSpPr>
          <p:cNvPr id="5" name="Text 2"/>
          <p:cNvSpPr/>
          <p:nvPr/>
        </p:nvSpPr>
        <p:spPr>
          <a:xfrm>
            <a:off x="3607713" y="322001"/>
            <a:ext cx="7414974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6000" b="1" kern="0" spc="-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¿Qué son los árboles?</a:t>
            </a:r>
            <a:endParaRPr lang="en-US" sz="6000" dirty="0"/>
          </a:p>
        </p:txBody>
      </p:sp>
      <p:sp>
        <p:nvSpPr>
          <p:cNvPr id="6" name="Text 3"/>
          <p:cNvSpPr/>
          <p:nvPr/>
        </p:nvSpPr>
        <p:spPr>
          <a:xfrm>
            <a:off x="480314" y="1477207"/>
            <a:ext cx="8250028" cy="61210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Los árboles son una estructura de datos </a:t>
            </a:r>
            <a:r>
              <a:rPr lang="en-US" sz="2000" b="1" dirty="0">
                <a:solidFill>
                  <a:srgbClr val="FF0000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no lineal </a:t>
            </a:r>
            <a:r>
              <a:rPr lang="en-US" sz="200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que consta de un conjunto de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nodos </a:t>
            </a:r>
            <a:r>
              <a:rPr lang="en-US" sz="2000" b="1" dirty="0">
                <a:solidFill>
                  <a:schemeClr val="bg1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conectados. </a:t>
            </a:r>
            <a:r>
              <a:rPr lang="en-US" sz="200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Cada nodo tiene </a:t>
            </a:r>
            <a:r>
              <a:rPr lang="en-US" sz="2000" b="1" dirty="0">
                <a:solidFill>
                  <a:srgbClr val="7030A0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un valor </a:t>
            </a:r>
            <a:r>
              <a:rPr lang="en-US" sz="200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y cero o más </a:t>
            </a:r>
            <a:r>
              <a:rPr lang="en-US" sz="2000" b="1" dirty="0">
                <a:solidFill>
                  <a:schemeClr val="bg1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nodos secundarios. </a:t>
            </a:r>
            <a:r>
              <a:rPr lang="en-US" sz="200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Los árboles se utilizan en informática para </a:t>
            </a:r>
            <a:r>
              <a:rPr lang="en-US" sz="2000" b="1" dirty="0">
                <a:solidFill>
                  <a:srgbClr val="FFC000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representar</a:t>
            </a:r>
            <a:r>
              <a:rPr lang="en-US" sz="200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 diferentes tipos de datos y problemas. Son ampliamente utilizados en algoritmos de búsqueda, recorrido de datos y organización de </a:t>
            </a:r>
            <a:r>
              <a:rPr 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información.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2000" b="1" dirty="0">
              <a:solidFill>
                <a:srgbClr val="E2E6E9"/>
              </a:solidFill>
              <a:latin typeface="Montserrat" panose="00000500000000000000" pitchFamily="2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s-ES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Una estructura de datos de árbol se puede definir</a:t>
            </a:r>
            <a:r>
              <a:rPr lang="es-ES" sz="2000" b="1" u="none" strike="noStrike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s-ES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como, una </a:t>
            </a:r>
            <a:r>
              <a:rPr lang="es-ES" sz="20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Montserrat" panose="00000500000000000000" pitchFamily="2" charset="0"/>
              </a:rPr>
              <a:t>colección de nodos </a:t>
            </a:r>
            <a:r>
              <a:rPr lang="es-ES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que parten de un </a:t>
            </a:r>
            <a:r>
              <a:rPr lang="es-ES" sz="2000" b="1" i="0" dirty="0">
                <a:solidFill>
                  <a:schemeClr val="accent5">
                    <a:lumMod val="75000"/>
                  </a:schemeClr>
                </a:solidFill>
                <a:effectLst/>
                <a:latin typeface="Montserrat" panose="00000500000000000000" pitchFamily="2" charset="0"/>
              </a:rPr>
              <a:t>nodo raíz</a:t>
            </a:r>
            <a:r>
              <a:rPr lang="es-ES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donde cada nodo es una estructura de datos con </a:t>
            </a:r>
            <a:r>
              <a:rPr lang="es-ES" sz="2000" b="1" i="0" dirty="0">
                <a:solidFill>
                  <a:srgbClr val="7030A0"/>
                </a:solidFill>
                <a:effectLst/>
                <a:latin typeface="Montserrat" panose="00000500000000000000" pitchFamily="2" charset="0"/>
              </a:rPr>
              <a:t>un valor</a:t>
            </a:r>
            <a:r>
              <a:rPr lang="es-ES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junto con una lista de referencias a los otros nodos llamados </a:t>
            </a:r>
            <a:r>
              <a:rPr lang="es-ES" sz="2000" b="1" dirty="0">
                <a:solidFill>
                  <a:srgbClr val="FF0000"/>
                </a:solidFill>
                <a:latin typeface="Montserrat" panose="00000500000000000000" pitchFamily="2" charset="0"/>
              </a:rPr>
              <a:t>hijos</a:t>
            </a:r>
            <a:r>
              <a:rPr lang="es-ES" sz="2000" b="1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s-ES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con la condición de que ninguna referencia esté duplicada, ni que ningún nodo apunte a la raíz.</a:t>
            </a:r>
            <a:endParaRPr lang="en-US" sz="2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026" name="Picture 2" descr="Estructura de datos - Árboles - Oscar Blancarte - Software Architecture">
            <a:extLst>
              <a:ext uri="{FF2B5EF4-FFF2-40B4-BE49-F238E27FC236}">
                <a16:creationId xmlns:a16="http://schemas.microsoft.com/office/drawing/2014/main" id="{944A90CA-CFEC-CC77-0CAE-2D8DFEC690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8" t="8769" r="7810" b="38810"/>
          <a:stretch/>
        </p:blipFill>
        <p:spPr bwMode="auto">
          <a:xfrm>
            <a:off x="9320281" y="4122454"/>
            <a:ext cx="5027089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Estructura de datos - Árboles - Oscar Blancarte - Software Architecture">
            <a:extLst>
              <a:ext uri="{FF2B5EF4-FFF2-40B4-BE49-F238E27FC236}">
                <a16:creationId xmlns:a16="http://schemas.microsoft.com/office/drawing/2014/main" id="{5EFCBBC0-DE0C-CCFD-B33D-184B5274D2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8" t="73498" r="7810" b="3986"/>
          <a:stretch/>
        </p:blipFill>
        <p:spPr bwMode="auto">
          <a:xfrm>
            <a:off x="9320281" y="1921622"/>
            <a:ext cx="5027089" cy="124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E75A92-8BC6-A7CA-781B-054B25E80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DC7B34D0-FF86-98E2-9307-40BAB229F8B0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0702B654-9C67-23D0-A4B7-26E46AEC6DB3}"/>
              </a:ext>
            </a:extLst>
          </p:cNvPr>
          <p:cNvSpPr/>
          <p:nvPr/>
        </p:nvSpPr>
        <p:spPr>
          <a:xfrm>
            <a:off x="2626670" y="0"/>
            <a:ext cx="1200373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E2540CBA-D30B-5C39-D837-77DBCFAF2E77}"/>
              </a:ext>
            </a:extLst>
          </p:cNvPr>
          <p:cNvSpPr/>
          <p:nvPr/>
        </p:nvSpPr>
        <p:spPr>
          <a:xfrm>
            <a:off x="326573" y="6887407"/>
            <a:ext cx="13901056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Los árboles se dividen en varias categorías, como árboles binarios, árboles de expresiones, árboles AVL y árboles B, cada uno con sus propias características y aplicaciones específicas.</a:t>
            </a:r>
            <a:endParaRPr lang="en-US" sz="2000" b="1" dirty="0">
              <a:latin typeface="Montserrat" panose="00000500000000000000" pitchFamily="2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E7273DE-6D75-A690-4D61-826348F86801}"/>
              </a:ext>
            </a:extLst>
          </p:cNvPr>
          <p:cNvSpPr txBox="1"/>
          <p:nvPr/>
        </p:nvSpPr>
        <p:spPr>
          <a:xfrm>
            <a:off x="326573" y="1136248"/>
            <a:ext cx="975359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FF0000"/>
                </a:solidFill>
                <a:effectLst/>
                <a:latin typeface="Montserrat" panose="00000500000000000000" pitchFamily="2" charset="0"/>
              </a:rPr>
              <a:t>Raíz:</a:t>
            </a:r>
            <a:r>
              <a:rPr lang="es-ES" b="0" i="0" dirty="0">
                <a:solidFill>
                  <a:srgbClr val="FF0000"/>
                </a:solidFill>
                <a:effectLst/>
                <a:latin typeface="Montserrat" panose="00000500000000000000" pitchFamily="2" charset="0"/>
              </a:rPr>
              <a:t> 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El nodo superior de un árbol.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Hijo: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Un nodo conectado directamente con otro cuando se aleja de la raíz.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Padre: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La noción inversa de </a:t>
            </a:r>
            <a:r>
              <a:rPr lang="es-ES" b="0" i="1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hijo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Hermanos: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Un conjunto de nodos con el mismo padre.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FFFF00"/>
                </a:solidFill>
                <a:effectLst/>
                <a:latin typeface="Montserrat" panose="00000500000000000000" pitchFamily="2" charset="0"/>
              </a:rPr>
              <a:t>Descendiente: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Un nodo accesible por descenso repetido de padre a hijo.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Ancestro: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Un nodo accesible por ascenso repetido de hijo a padre.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Hoja: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Un nodo sin hijos.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Nodo interno: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Un nodo con al menos un hijo.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00B050"/>
                </a:solidFill>
                <a:effectLst/>
                <a:latin typeface="Montserrat" panose="00000500000000000000" pitchFamily="2" charset="0"/>
              </a:rPr>
              <a:t>Grado:</a:t>
            </a:r>
            <a:r>
              <a:rPr lang="es-ES" b="0" i="0" dirty="0">
                <a:solidFill>
                  <a:srgbClr val="00B050"/>
                </a:solidFill>
                <a:effectLst/>
                <a:latin typeface="Montserrat" panose="00000500000000000000" pitchFamily="2" charset="0"/>
              </a:rPr>
              <a:t> 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Número de subárboles de un nodo.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Brazo: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La conexión entre un nodo y otro.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Camino: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Una secuencia de nodos y brazos conectados con un nodo descendiente.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Nivel: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El nivel de un nodo se define por 1 + (el número de brazos entre el nodo y la raíz).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7030A0"/>
                </a:solidFill>
                <a:effectLst/>
                <a:latin typeface="Montserrat" panose="00000500000000000000" pitchFamily="2" charset="0"/>
              </a:rPr>
              <a:t>Altura de un nodo:</a:t>
            </a:r>
            <a:r>
              <a:rPr lang="es-ES" b="0" i="0" dirty="0">
                <a:solidFill>
                  <a:srgbClr val="7030A0"/>
                </a:solidFill>
                <a:effectLst/>
                <a:latin typeface="Montserrat" panose="00000500000000000000" pitchFamily="2" charset="0"/>
              </a:rPr>
              <a:t> 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La altura de un nodo es el número de brazos en el camino más largo entre ese nodo y una hoja.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Altura de un árbol: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La altura de un árbol es la altura de su nodo raíz.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Profundidad: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La profundidad de un nodo es el número de brazos desde la raíz del árbol hasta un nodo.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Bosque: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 Un bosque es un conjunto de árboles n ≥ 0 disjuntos.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00B0F0"/>
                </a:solidFill>
                <a:effectLst/>
                <a:latin typeface="Montserrat" panose="00000500000000000000" pitchFamily="2" charset="0"/>
              </a:rPr>
              <a:t>Rama: </a:t>
            </a:r>
            <a:r>
              <a:rPr lang="es-E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Una ruta del nodo raíz a cualquier otro nodo.</a:t>
            </a:r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4DDE6B4E-2B59-329B-272E-909F08D37226}"/>
              </a:ext>
            </a:extLst>
          </p:cNvPr>
          <p:cNvSpPr/>
          <p:nvPr/>
        </p:nvSpPr>
        <p:spPr>
          <a:xfrm>
            <a:off x="3607713" y="141957"/>
            <a:ext cx="7414974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400" b="1" kern="0" spc="-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¿Qué son los árboles?</a:t>
            </a:r>
            <a:endParaRPr lang="en-US" sz="5400" dirty="0"/>
          </a:p>
        </p:txBody>
      </p:sp>
      <p:pic>
        <p:nvPicPr>
          <p:cNvPr id="2050" name="Picture 2" descr="Árbol | Estructura de Datos II">
            <a:extLst>
              <a:ext uri="{FF2B5EF4-FFF2-40B4-BE49-F238E27FC236}">
                <a16:creationId xmlns:a16="http://schemas.microsoft.com/office/drawing/2014/main" id="{718AA581-70DB-7E88-6E39-298A18194E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7" r="5380"/>
          <a:stretch/>
        </p:blipFill>
        <p:spPr bwMode="auto">
          <a:xfrm>
            <a:off x="10281557" y="2169212"/>
            <a:ext cx="4147457" cy="3566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8062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017829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4537710" y="36661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6000" b="1" kern="0" spc="-44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Árboles</a:t>
            </a:r>
            <a:r>
              <a:rPr lang="en-US" sz="6000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6000" b="1" kern="0" spc="-44" dirty="0" err="1">
                <a:solidFill>
                  <a:srgbClr val="C1520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</a:t>
            </a:r>
            <a:r>
              <a:rPr lang="en-US" sz="6000" b="1" kern="0" spc="-44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narios</a:t>
            </a:r>
            <a:endParaRPr lang="en-US" sz="6000" dirty="0"/>
          </a:p>
        </p:txBody>
      </p:sp>
      <p:sp>
        <p:nvSpPr>
          <p:cNvPr id="5" name="Text 3"/>
          <p:cNvSpPr/>
          <p:nvPr/>
        </p:nvSpPr>
        <p:spPr>
          <a:xfrm>
            <a:off x="942652" y="1492856"/>
            <a:ext cx="283654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70C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Estructura Jerárquica</a:t>
            </a:r>
            <a:endParaRPr lang="en-US" sz="2187" dirty="0">
              <a:solidFill>
                <a:srgbClr val="0070C0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618344" y="2500073"/>
            <a:ext cx="3920998" cy="333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Los árboles binarios son una estructura jerárquica en la que cada nodo tiene como máximo dos nodos secundarios: izquierdo y derecho. Esta estructura permite una organización eficiente de los datos y su recorrido de manera ordenada.</a:t>
            </a:r>
            <a:endParaRPr lang="en-US" sz="1750" b="1" dirty="0">
              <a:latin typeface="Montserrat" panose="00000500000000000000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904036" y="1494675"/>
            <a:ext cx="283654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B05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Aplicaciones Versátiles</a:t>
            </a:r>
            <a:endParaRPr lang="en-US" sz="2187" dirty="0">
              <a:solidFill>
                <a:srgbClr val="00B050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5117069" y="2488675"/>
            <a:ext cx="4474027" cy="333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Los árboles binarios se utilizan en aplicaciones como la implementación de algoritmos de búsqueda, la representación de estructuras de datos en lenguajes de programación y la organización de datos en bases de datos, entre otros usos.</a:t>
            </a:r>
            <a:endParaRPr lang="en-US" sz="1750" b="1" dirty="0">
              <a:latin typeface="Montserrat" panose="00000500000000000000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0590370" y="1506156"/>
            <a:ext cx="283654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Equilibrados o Desbalanceados</a:t>
            </a:r>
            <a:endParaRPr lang="en-US" sz="2187" dirty="0">
              <a:solidFill>
                <a:srgbClr val="FFFF00"/>
              </a:solidFill>
            </a:endParaRPr>
          </a:p>
        </p:txBody>
      </p:sp>
      <p:sp>
        <p:nvSpPr>
          <p:cNvPr id="10" name="Text 8"/>
          <p:cNvSpPr/>
          <p:nvPr/>
        </p:nvSpPr>
        <p:spPr>
          <a:xfrm>
            <a:off x="10135382" y="2515311"/>
            <a:ext cx="3910113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Los árboles binarios pueden ser equilibrados, lo que garantiza una distribución uniforme de los nodos, o desbalanceados, lo que puede afectar el tiempo de procesamiento y la eficiencia de las operaciones.</a:t>
            </a:r>
            <a:endParaRPr lang="en-US" sz="1750" b="1" dirty="0">
              <a:latin typeface="Montserrat" panose="00000500000000000000" pitchFamily="2" charset="0"/>
            </a:endParaRPr>
          </a:p>
        </p:txBody>
      </p:sp>
      <p:pic>
        <p:nvPicPr>
          <p:cNvPr id="1026" name="Picture 2" descr="Árbol binario de búsqueda - Wikipedia, la enciclopedia libre">
            <a:extLst>
              <a:ext uri="{FF2B5EF4-FFF2-40B4-BE49-F238E27FC236}">
                <a16:creationId xmlns:a16="http://schemas.microsoft.com/office/drawing/2014/main" id="{53B79276-A633-63CD-8919-33B4D6F57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425" y="5202542"/>
            <a:ext cx="5953145" cy="275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73152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4003925" y="252521"/>
            <a:ext cx="6375202" cy="6659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4"/>
              </a:lnSpc>
              <a:buNone/>
            </a:pPr>
            <a:r>
              <a:rPr lang="en-US" sz="5400" b="1" kern="0" spc="-4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Árboles de </a:t>
            </a:r>
            <a:r>
              <a:rPr lang="en-US" sz="5400" b="1" kern="0" spc="-42" dirty="0" err="1">
                <a:solidFill>
                  <a:srgbClr val="02916D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Expresiones</a:t>
            </a:r>
            <a:endParaRPr lang="en-US" sz="5400" dirty="0">
              <a:solidFill>
                <a:srgbClr val="02916D"/>
              </a:solidFill>
            </a:endParaRPr>
          </a:p>
        </p:txBody>
      </p:sp>
      <p:sp>
        <p:nvSpPr>
          <p:cNvPr id="5" name="Shape 3"/>
          <p:cNvSpPr/>
          <p:nvPr/>
        </p:nvSpPr>
        <p:spPr>
          <a:xfrm>
            <a:off x="886418" y="1059246"/>
            <a:ext cx="45719" cy="596205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Shape 4"/>
          <p:cNvSpPr/>
          <p:nvPr/>
        </p:nvSpPr>
        <p:spPr>
          <a:xfrm>
            <a:off x="1139367" y="1452092"/>
            <a:ext cx="885124" cy="2655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7" name="Shape 5"/>
          <p:cNvSpPr/>
          <p:nvPr/>
        </p:nvSpPr>
        <p:spPr>
          <a:xfrm>
            <a:off x="659902" y="1225695"/>
            <a:ext cx="479465" cy="479465"/>
          </a:xfrm>
          <a:prstGeom prst="roundRect">
            <a:avLst>
              <a:gd name="adj" fmla="val 13335"/>
            </a:avLst>
          </a:prstGeom>
          <a:solidFill>
            <a:srgbClr val="232629"/>
          </a:solidFill>
          <a:ln/>
        </p:spPr>
      </p:sp>
      <p:sp>
        <p:nvSpPr>
          <p:cNvPr id="8" name="Text 6"/>
          <p:cNvSpPr/>
          <p:nvPr/>
        </p:nvSpPr>
        <p:spPr>
          <a:xfrm>
            <a:off x="836948" y="1265581"/>
            <a:ext cx="14879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2517" b="1" dirty="0">
                <a:solidFill>
                  <a:srgbClr val="C1520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517" dirty="0">
              <a:solidFill>
                <a:srgbClr val="C15208"/>
              </a:solidFill>
            </a:endParaRPr>
          </a:p>
        </p:txBody>
      </p:sp>
      <p:sp>
        <p:nvSpPr>
          <p:cNvPr id="9" name="Text 7"/>
          <p:cNvSpPr/>
          <p:nvPr/>
        </p:nvSpPr>
        <p:spPr>
          <a:xfrm>
            <a:off x="2071685" y="1272249"/>
            <a:ext cx="5119841" cy="332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2"/>
              </a:lnSpc>
              <a:buNone/>
            </a:pPr>
            <a:r>
              <a:rPr lang="en-US" sz="2098" b="1" kern="0" spc="-21" dirty="0">
                <a:solidFill>
                  <a:schemeClr val="accent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Representación de Expresiones</a:t>
            </a:r>
            <a:endParaRPr lang="en-US" sz="2098" dirty="0">
              <a:solidFill>
                <a:schemeClr val="accent2"/>
              </a:solidFill>
            </a:endParaRPr>
          </a:p>
        </p:txBody>
      </p:sp>
      <p:sp>
        <p:nvSpPr>
          <p:cNvPr id="10" name="Text 8"/>
          <p:cNvSpPr/>
          <p:nvPr/>
        </p:nvSpPr>
        <p:spPr>
          <a:xfrm>
            <a:off x="2071686" y="1732901"/>
            <a:ext cx="12099336" cy="9586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517"/>
              </a:lnSpc>
            </a:pPr>
            <a:r>
              <a:rPr lang="es-MX" sz="1600" b="1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Los árboles de expresión, también conocidos como árboles sintácticos o árboles de análisis, son estructuras de datos utilizadas en el análisis sintáctico de expresiones matemáticas, lógicas o de otro tipo. Estos árboles representan la estructura jerárquica de la expresión, donde cada nodo representa un operador o un operando, y las ramas representan las relaciones entre ellos.</a:t>
            </a:r>
            <a:endParaRPr lang="es-GT" sz="1600" b="1" dirty="0">
              <a:solidFill>
                <a:schemeClr val="bg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517"/>
              </a:lnSpc>
              <a:buNone/>
            </a:pPr>
            <a:endParaRPr lang="en-US" sz="16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1139367" y="3597532"/>
            <a:ext cx="885124" cy="2655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2" name="Shape 10"/>
          <p:cNvSpPr/>
          <p:nvPr/>
        </p:nvSpPr>
        <p:spPr>
          <a:xfrm>
            <a:off x="659902" y="3371133"/>
            <a:ext cx="479465" cy="479465"/>
          </a:xfrm>
          <a:prstGeom prst="roundRect">
            <a:avLst>
              <a:gd name="adj" fmla="val 13335"/>
            </a:avLst>
          </a:prstGeom>
          <a:solidFill>
            <a:srgbClr val="232629"/>
          </a:solidFill>
          <a:ln/>
        </p:spPr>
      </p:sp>
      <p:sp>
        <p:nvSpPr>
          <p:cNvPr id="13" name="Text 11"/>
          <p:cNvSpPr/>
          <p:nvPr/>
        </p:nvSpPr>
        <p:spPr>
          <a:xfrm>
            <a:off x="816163" y="3378361"/>
            <a:ext cx="223824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2517" b="1" dirty="0">
                <a:solidFill>
                  <a:srgbClr val="FFFF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517" dirty="0">
              <a:solidFill>
                <a:srgbClr val="FFFF00"/>
              </a:solidFill>
            </a:endParaRPr>
          </a:p>
        </p:txBody>
      </p:sp>
      <p:sp>
        <p:nvSpPr>
          <p:cNvPr id="14" name="Text 12"/>
          <p:cNvSpPr/>
          <p:nvPr/>
        </p:nvSpPr>
        <p:spPr>
          <a:xfrm>
            <a:off x="2071686" y="3374145"/>
            <a:ext cx="3476484" cy="332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2"/>
              </a:lnSpc>
              <a:buNone/>
            </a:pPr>
            <a:r>
              <a:rPr lang="en-US" sz="2098" b="1" kern="0" spc="-21" dirty="0">
                <a:solidFill>
                  <a:srgbClr val="FFFF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EJEMPLO 1:</a:t>
            </a:r>
            <a:endParaRPr lang="en-US" sz="2098" dirty="0">
              <a:solidFill>
                <a:srgbClr val="FFFF00"/>
              </a:solidFill>
            </a:endParaRPr>
          </a:p>
        </p:txBody>
      </p:sp>
      <p:sp>
        <p:nvSpPr>
          <p:cNvPr id="15" name="Text 13"/>
          <p:cNvSpPr/>
          <p:nvPr/>
        </p:nvSpPr>
        <p:spPr>
          <a:xfrm>
            <a:off x="2071686" y="3834798"/>
            <a:ext cx="5119840" cy="9586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517"/>
              </a:lnSpc>
            </a:pPr>
            <a:r>
              <a:rPr lang="es-MX" sz="1800" b="1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Consideremos la expresión matemática: (3 + 5) * 2. Podemos representar esta expresión con un árbol de expresión de la siguiente manera:</a:t>
            </a:r>
            <a:endParaRPr lang="es-GT" sz="1800" b="1" dirty="0">
              <a:solidFill>
                <a:schemeClr val="bg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517"/>
              </a:lnSpc>
              <a:buNone/>
            </a:pPr>
            <a:endParaRPr lang="en-US" sz="1678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1139367" y="5568797"/>
            <a:ext cx="885124" cy="2655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7" name="Shape 15"/>
          <p:cNvSpPr/>
          <p:nvPr/>
        </p:nvSpPr>
        <p:spPr>
          <a:xfrm>
            <a:off x="659902" y="5342400"/>
            <a:ext cx="479465" cy="479465"/>
          </a:xfrm>
          <a:prstGeom prst="roundRect">
            <a:avLst>
              <a:gd name="adj" fmla="val 13335"/>
            </a:avLst>
          </a:prstGeom>
          <a:solidFill>
            <a:srgbClr val="232629"/>
          </a:solidFill>
          <a:ln/>
        </p:spPr>
        <p:txBody>
          <a:bodyPr/>
          <a:lstStyle/>
          <a:p>
            <a:endParaRPr lang="es-GT" dirty="0"/>
          </a:p>
        </p:txBody>
      </p:sp>
      <p:sp>
        <p:nvSpPr>
          <p:cNvPr id="18" name="Text 16"/>
          <p:cNvSpPr/>
          <p:nvPr/>
        </p:nvSpPr>
        <p:spPr>
          <a:xfrm>
            <a:off x="805039" y="5382286"/>
            <a:ext cx="224530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2517" b="1" dirty="0">
                <a:solidFill>
                  <a:srgbClr val="FF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517" dirty="0">
              <a:solidFill>
                <a:srgbClr val="FF0000"/>
              </a:solidFill>
            </a:endParaRPr>
          </a:p>
        </p:txBody>
      </p:sp>
      <p:sp>
        <p:nvSpPr>
          <p:cNvPr id="19" name="Text 17"/>
          <p:cNvSpPr/>
          <p:nvPr/>
        </p:nvSpPr>
        <p:spPr>
          <a:xfrm>
            <a:off x="2071686" y="5388954"/>
            <a:ext cx="3161518" cy="332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2"/>
              </a:lnSpc>
              <a:buNone/>
            </a:pPr>
            <a:r>
              <a:rPr lang="en-US" sz="2098" b="1" kern="0" spc="-21" dirty="0">
                <a:solidFill>
                  <a:srgbClr val="FF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EJEMPLO 2:</a:t>
            </a:r>
            <a:endParaRPr lang="en-US" sz="2098" dirty="0">
              <a:solidFill>
                <a:srgbClr val="FF0000"/>
              </a:solidFill>
            </a:endParaRPr>
          </a:p>
        </p:txBody>
      </p:sp>
      <p:sp>
        <p:nvSpPr>
          <p:cNvPr id="20" name="Text 18"/>
          <p:cNvSpPr/>
          <p:nvPr/>
        </p:nvSpPr>
        <p:spPr>
          <a:xfrm>
            <a:off x="2071686" y="5849606"/>
            <a:ext cx="7761152" cy="9586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517"/>
              </a:lnSpc>
            </a:pPr>
            <a:r>
              <a:rPr lang="es-MX" b="1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Para un ejemplo de la vida cotidiana, podríamos considerar una receta de cocina para hacer una ensalada. Imaginemos que la receta tiene pasos que se pueden descomponer en </a:t>
            </a:r>
            <a:r>
              <a:rPr lang="es-MX" b="1" dirty="0" err="1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subpasos</a:t>
            </a:r>
            <a:r>
              <a:rPr lang="es-MX" b="1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. Podríamos representar la estructura de la receta como un árbol de expresión. </a:t>
            </a:r>
            <a:r>
              <a:rPr lang="en-US" b="1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Por </a:t>
            </a:r>
            <a:r>
              <a:rPr lang="en-US" b="1" dirty="0" err="1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ejemplo</a:t>
            </a:r>
            <a:r>
              <a:rPr lang="en-US" b="1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s-GT" b="1" dirty="0">
              <a:solidFill>
                <a:schemeClr val="bg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517"/>
              </a:lnSpc>
              <a:buNone/>
            </a:pPr>
            <a:endParaRPr lang="en-US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80D03115-2813-9E09-603A-2195B4BEB4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722" y="3331363"/>
            <a:ext cx="2435698" cy="2057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A1FDA9E2-FC56-52E8-5442-3891C87B70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5481" y="5555403"/>
            <a:ext cx="3618501" cy="2493386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1514B777-4B6F-6555-07C9-81BE9B2FF481}"/>
              </a:ext>
            </a:extLst>
          </p:cNvPr>
          <p:cNvSpPr txBox="1"/>
          <p:nvPr/>
        </p:nvSpPr>
        <p:spPr>
          <a:xfrm>
            <a:off x="9832838" y="3378361"/>
            <a:ext cx="4544018" cy="18535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b="1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En este árbol, el nodo superior representa el operador de multiplicación (*), y sus hijos son los operandos: la suma (3 + 5) y el número 2. La suma a su vez tiene como hijos los números 3 y 5.</a:t>
            </a:r>
            <a:endParaRPr lang="es-GT" sz="1600" b="1" dirty="0">
              <a:solidFill>
                <a:schemeClr val="bg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3233159" y="0"/>
            <a:ext cx="11397241" cy="8229600"/>
          </a:xfrm>
          <a:prstGeom prst="rect">
            <a:avLst/>
          </a:prstGeom>
          <a:solidFill>
            <a:srgbClr val="111213"/>
          </a:solidFill>
          <a:ln/>
        </p:spPr>
        <p:txBody>
          <a:bodyPr/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"/>
            </a:pPr>
            <a:endParaRPr lang="es-G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4537710" y="21148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400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Árbol </a:t>
            </a:r>
            <a:r>
              <a:rPr lang="en-US" sz="5400" b="1" kern="0" spc="-44" dirty="0">
                <a:solidFill>
                  <a:srgbClr val="92D05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AVL</a:t>
            </a:r>
            <a:endParaRPr lang="en-US" sz="5400" dirty="0">
              <a:solidFill>
                <a:srgbClr val="92D050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4675346" y="2336125"/>
            <a:ext cx="1307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C7162876-3E02-CEDC-20C3-173119347CAE}"/>
              </a:ext>
            </a:extLst>
          </p:cNvPr>
          <p:cNvSpPr txBox="1"/>
          <p:nvPr/>
        </p:nvSpPr>
        <p:spPr>
          <a:xfrm>
            <a:off x="536393" y="1159777"/>
            <a:ext cx="8445734" cy="32417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b="1" i="0" dirty="0">
                <a:solidFill>
                  <a:schemeClr val="bg1">
                    <a:lumMod val="95000"/>
                  </a:schemeClr>
                </a:solidFill>
                <a:effectLst/>
                <a:latin typeface="Montserrat" panose="00000500000000000000" pitchFamily="2" charset="0"/>
              </a:rPr>
              <a:t>Un árbol AVL es un tipo de árbol binario de búsqueda balanceado que mantiene su altura balanceada en todo momento para garantizar un rendimiento eficiente en las operaciones de búsqueda, inserción y eliminación. </a:t>
            </a:r>
            <a:r>
              <a:rPr lang="es-MX" b="1" kern="100" dirty="0">
                <a:solidFill>
                  <a:srgbClr val="92D050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Los árboles AVL </a:t>
            </a:r>
            <a:r>
              <a:rPr lang="es-MX" b="1" kern="100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son una estructura de datos importante en la informática y se utilizan en una variedad de aplicaciones en la vida real. Su equilibrio y eficiencia los hacen ideales para procesar grandes cantidades de datos y mejorar el rendimiento de los sistemas informáticos.</a:t>
            </a:r>
            <a:endParaRPr lang="es-GT" b="1" kern="100" dirty="0">
              <a:solidFill>
                <a:schemeClr val="bg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b="1" kern="100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GT" b="1" kern="100" dirty="0">
              <a:solidFill>
                <a:schemeClr val="bg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MX" b="1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Ejemplos donde podemos utilizar el árbol AVL en la vida real:</a:t>
            </a:r>
            <a:endParaRPr lang="es-GT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F6F37ED1-B0AD-130D-AACF-1EBC869FBF39}"/>
              </a:ext>
            </a:extLst>
          </p:cNvPr>
          <p:cNvSpPr txBox="1"/>
          <p:nvPr/>
        </p:nvSpPr>
        <p:spPr>
          <a:xfrm>
            <a:off x="536394" y="4530315"/>
            <a:ext cx="3828778" cy="33353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es-MX" sz="1800" b="1" kern="100" dirty="0">
                <a:solidFill>
                  <a:srgbClr val="FFFF00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Bases de datos: </a:t>
            </a:r>
            <a:r>
              <a:rPr lang="es-MX" sz="1800" b="1" kern="100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los árboles AVL se utilizan para indexar y buscar información en bases de datos. Debido a su naturaleza equilibrada, estos nos permiten realizar búsquedas eficientes y rápidas, lo que los convierte en una opción popular para bases de datos grandes y complejas.</a:t>
            </a:r>
            <a:endParaRPr lang="es-GT" sz="1600" b="1" kern="100" dirty="0">
              <a:solidFill>
                <a:schemeClr val="bg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CCD97D81-9A64-FC01-2EA6-7E3503E8BF5F}"/>
              </a:ext>
            </a:extLst>
          </p:cNvPr>
          <p:cNvSpPr txBox="1"/>
          <p:nvPr/>
        </p:nvSpPr>
        <p:spPr>
          <a:xfrm>
            <a:off x="4905801" y="4541200"/>
            <a:ext cx="4025978" cy="2742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es-MX" sz="1800" b="1" kern="100" dirty="0">
                <a:solidFill>
                  <a:srgbClr val="FF0000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Sistemas operativos: </a:t>
            </a:r>
            <a:r>
              <a:rPr lang="es-MX" sz="1800" b="1" kern="100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los árboles AVL se utilizan para administrar la memoria en los sistemas operativos. Los árboles AVL se utilizan para almacenar y recuperar rápidamente datos en la memoria, lo que ayuda a mejorar el rendimiento general del sistema operativo.</a:t>
            </a:r>
            <a:endParaRPr lang="es-GT" sz="1600" b="1" kern="100" dirty="0">
              <a:solidFill>
                <a:schemeClr val="bg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Árbol AVL - Wikipedia, la enciclopedia libre">
            <a:extLst>
              <a:ext uri="{FF2B5EF4-FFF2-40B4-BE49-F238E27FC236}">
                <a16:creationId xmlns:a16="http://schemas.microsoft.com/office/drawing/2014/main" id="{2AD91DB4-1E92-72C8-C130-2ED3B1E83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3032" y="0"/>
            <a:ext cx="4412712" cy="441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3D18522-D458-6BD6-62AF-1517725765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7588" y="4866408"/>
            <a:ext cx="5030741" cy="282979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-121" y="979714"/>
            <a:ext cx="14630400" cy="7249886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4537589" y="18269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6000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Árbol </a:t>
            </a:r>
            <a:r>
              <a:rPr lang="en-US" sz="6000" b="1" kern="0" spc="-44" dirty="0">
                <a:solidFill>
                  <a:srgbClr val="FF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</a:t>
            </a:r>
            <a:endParaRPr lang="en-US" sz="6000" dirty="0">
              <a:solidFill>
                <a:srgbClr val="FF0000"/>
              </a:solidFill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95646" y="1215744"/>
            <a:ext cx="444341" cy="4443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9772" y="1854171"/>
            <a:ext cx="297608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56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Balanceo Automático</a:t>
            </a:r>
            <a:endParaRPr lang="en-US" sz="2187" dirty="0">
              <a:solidFill>
                <a:srgbClr val="FFF56C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296338" y="2781776"/>
            <a:ext cx="4442954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Los árboles B también son árboles auto-balanceados, diseñados para mantener una estructura equilibrada al insertar y eliminar nodos, lo que garantiza un buen rendimiento en operaciones de búsqueda y ordenación.</a:t>
            </a:r>
            <a:endParaRPr lang="en-US" sz="1750" b="1" dirty="0">
              <a:latin typeface="Montserrat" panose="00000500000000000000" pitchFamily="2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92909" y="1224246"/>
            <a:ext cx="444341" cy="4443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27038" y="1854113"/>
            <a:ext cx="297608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9EDC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Uso en Bases de Datos</a:t>
            </a:r>
            <a:endParaRPr lang="en-US" sz="2187" dirty="0">
              <a:solidFill>
                <a:srgbClr val="9EDCFF"/>
              </a:solidFill>
            </a:endParaRPr>
          </a:p>
        </p:txBody>
      </p:sp>
      <p:sp>
        <p:nvSpPr>
          <p:cNvPr id="10" name="Text 6"/>
          <p:cNvSpPr/>
          <p:nvPr/>
        </p:nvSpPr>
        <p:spPr>
          <a:xfrm>
            <a:off x="5094970" y="2761030"/>
            <a:ext cx="4589876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En sistemas de bases de datos, los árboles B son ampliamente utilizados para la indexación de datos, lo que permite una recuperación rápida y eficiente de información, especialmente en aplicaciones con grandes conjuntos de datos.</a:t>
            </a:r>
            <a:endParaRPr lang="en-US" sz="1750" b="1" dirty="0">
              <a:latin typeface="Montserrat" panose="00000500000000000000" pitchFamily="2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890413" y="1224245"/>
            <a:ext cx="444341" cy="44434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624482" y="1838414"/>
            <a:ext cx="297620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C8FFA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Optimización del Rendimiento</a:t>
            </a:r>
            <a:endParaRPr lang="en-US" sz="2187" dirty="0">
              <a:solidFill>
                <a:srgbClr val="C8FFAC"/>
              </a:solidFill>
            </a:endParaRPr>
          </a:p>
        </p:txBody>
      </p:sp>
      <p:sp>
        <p:nvSpPr>
          <p:cNvPr id="13" name="Text 8"/>
          <p:cNvSpPr/>
          <p:nvPr/>
        </p:nvSpPr>
        <p:spPr>
          <a:xfrm>
            <a:off x="10040524" y="2762962"/>
            <a:ext cx="4293538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b="1" dirty="0">
                <a:solidFill>
                  <a:srgbClr val="E2E6E9"/>
                </a:solidFill>
                <a:latin typeface="Montserrat" panose="00000500000000000000" pitchFamily="2" charset="0"/>
                <a:ea typeface="Source Sans Pro" pitchFamily="34" charset="-122"/>
                <a:cs typeface="Source Sans Pro" pitchFamily="34" charset="-120"/>
              </a:rPr>
              <a:t>El diseño de árboles B permite optimizar el rendimiento de las operaciones de búsqueda y manipulación de datos, lo que los hace ideales para aplicaciones que requieren un alto rendimiento y eficiencia en el acceso a la información.</a:t>
            </a:r>
            <a:endParaRPr lang="en-US" sz="1750" b="1" dirty="0">
              <a:latin typeface="Montserrat" panose="00000500000000000000" pitchFamily="2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F163C56-CC83-1000-1E3A-E43F75B91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4058" y="5771063"/>
            <a:ext cx="6466695" cy="179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 3">
            <a:extLst>
              <a:ext uri="{FF2B5EF4-FFF2-40B4-BE49-F238E27FC236}">
                <a16:creationId xmlns:a16="http://schemas.microsoft.com/office/drawing/2014/main" id="{081C34D6-4636-0EFD-4CFE-A87357718F5D}"/>
              </a:ext>
            </a:extLst>
          </p:cNvPr>
          <p:cNvSpPr/>
          <p:nvPr/>
        </p:nvSpPr>
        <p:spPr>
          <a:xfrm>
            <a:off x="1438108" y="6028242"/>
            <a:ext cx="297608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800" b="1" kern="0" spc="-22" dirty="0">
                <a:solidFill>
                  <a:srgbClr val="FF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EJEMPLO: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BB3C95C3-97C1-F87C-57BF-AE7F9841ACD9}"/>
              </a:ext>
            </a:extLst>
          </p:cNvPr>
          <p:cNvSpPr/>
          <p:nvPr/>
        </p:nvSpPr>
        <p:spPr>
          <a:xfrm>
            <a:off x="0" y="0"/>
            <a:ext cx="14630400" cy="7249886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0">
            <a:extLst>
              <a:ext uri="{FF2B5EF4-FFF2-40B4-BE49-F238E27FC236}">
                <a16:creationId xmlns:a16="http://schemas.microsoft.com/office/drawing/2014/main" id="{41BED6E2-6120-E2DD-3485-6A81AF07208D}"/>
              </a:ext>
            </a:extLst>
          </p:cNvPr>
          <p:cNvSpPr/>
          <p:nvPr/>
        </p:nvSpPr>
        <p:spPr>
          <a:xfrm>
            <a:off x="0" y="805543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  <p:txBody>
          <a:bodyPr/>
          <a:lstStyle/>
          <a:p>
            <a:endParaRPr lang="es-GT" dirty="0"/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CD11430D-F4CE-05B4-F49E-85869ADC30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</a:blip>
          <a:srcRect b="40370"/>
          <a:stretch/>
        </p:blipFill>
        <p:spPr>
          <a:xfrm>
            <a:off x="428231" y="2016343"/>
            <a:ext cx="13892998" cy="6213257"/>
          </a:xfrm>
          <a:prstGeom prst="rect">
            <a:avLst/>
          </a:prstGeom>
        </p:spPr>
      </p:pic>
      <p:sp>
        <p:nvSpPr>
          <p:cNvPr id="4" name="Text 2">
            <a:extLst>
              <a:ext uri="{FF2B5EF4-FFF2-40B4-BE49-F238E27FC236}">
                <a16:creationId xmlns:a16="http://schemas.microsoft.com/office/drawing/2014/main" id="{1A5E896F-E91C-FAEF-3944-C7A356A46921}"/>
              </a:ext>
            </a:extLst>
          </p:cNvPr>
          <p:cNvSpPr/>
          <p:nvPr/>
        </p:nvSpPr>
        <p:spPr>
          <a:xfrm>
            <a:off x="4537710" y="45835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6000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EJEMPLOS </a:t>
            </a:r>
            <a:r>
              <a:rPr lang="en-US" sz="6000" b="1" kern="0" spc="-44" dirty="0">
                <a:solidFill>
                  <a:srgbClr val="FF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</a:t>
            </a:r>
            <a:r>
              <a:rPr lang="en-US" sz="6000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PHP</a:t>
            </a:r>
            <a:endParaRPr lang="en-US" sz="6000" dirty="0">
              <a:solidFill>
                <a:srgbClr val="FF0000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2F2CCED-8A46-5D0E-BFA2-3BD8A5029543}"/>
              </a:ext>
            </a:extLst>
          </p:cNvPr>
          <p:cNvSpPr txBox="1"/>
          <p:nvPr/>
        </p:nvSpPr>
        <p:spPr>
          <a:xfrm>
            <a:off x="5107334" y="2580917"/>
            <a:ext cx="79356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4000" b="1" dirty="0">
                <a:solidFill>
                  <a:schemeClr val="bg1"/>
                </a:solidFill>
                <a:latin typeface="Montserrat" panose="00000500000000000000" pitchFamily="2" charset="0"/>
                <a:hlinkClick r:id="rId3"/>
              </a:rPr>
              <a:t>https://onlinephp.io/c/32a21</a:t>
            </a:r>
            <a:endParaRPr lang="es-GT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6D2D854-0C81-0001-6397-686CB7D4D938}"/>
              </a:ext>
            </a:extLst>
          </p:cNvPr>
          <p:cNvSpPr txBox="1"/>
          <p:nvPr/>
        </p:nvSpPr>
        <p:spPr>
          <a:xfrm>
            <a:off x="428231" y="2580917"/>
            <a:ext cx="79356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Árbol </a:t>
            </a:r>
            <a:r>
              <a:rPr lang="es-GT" sz="4000" b="1" dirty="0">
                <a:solidFill>
                  <a:srgbClr val="FFFF00"/>
                </a:solidFill>
                <a:latin typeface="Montserrat" panose="00000500000000000000" pitchFamily="2" charset="0"/>
              </a:rPr>
              <a:t>Binario: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5A37893-107C-35F8-F116-3C56B0034E59}"/>
              </a:ext>
            </a:extLst>
          </p:cNvPr>
          <p:cNvSpPr txBox="1"/>
          <p:nvPr/>
        </p:nvSpPr>
        <p:spPr>
          <a:xfrm>
            <a:off x="428231" y="4232912"/>
            <a:ext cx="79356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Árbol de</a:t>
            </a:r>
            <a:r>
              <a:rPr lang="es-GT" sz="4000" b="1" dirty="0">
                <a:solidFill>
                  <a:srgbClr val="FFFF00"/>
                </a:solidFill>
                <a:latin typeface="Montserrat" panose="00000500000000000000" pitchFamily="2" charset="0"/>
              </a:rPr>
              <a:t> </a:t>
            </a:r>
            <a:r>
              <a:rPr lang="es-GT" sz="4000" b="1" dirty="0">
                <a:solidFill>
                  <a:srgbClr val="00B0F0"/>
                </a:solidFill>
                <a:latin typeface="Montserrat" panose="00000500000000000000" pitchFamily="2" charset="0"/>
              </a:rPr>
              <a:t>Expresiones:</a:t>
            </a:r>
          </a:p>
        </p:txBody>
      </p:sp>
      <p:sp>
        <p:nvSpPr>
          <p:cNvPr id="13" name="CuadroTexto 12">
            <a:hlinkClick r:id="rId4"/>
            <a:extLst>
              <a:ext uri="{FF2B5EF4-FFF2-40B4-BE49-F238E27FC236}">
                <a16:creationId xmlns:a16="http://schemas.microsoft.com/office/drawing/2014/main" id="{069393FF-6E90-2FF4-74BE-2EEF6855E6EF}"/>
              </a:ext>
            </a:extLst>
          </p:cNvPr>
          <p:cNvSpPr txBox="1"/>
          <p:nvPr/>
        </p:nvSpPr>
        <p:spPr>
          <a:xfrm>
            <a:off x="6379029" y="4239544"/>
            <a:ext cx="837849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GT" sz="40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https://onlinephp.io/c/94b163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596EC084-7C75-8C63-4F7D-862DE0ACB0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705" b="20513"/>
          <a:stretch/>
        </p:blipFill>
        <p:spPr>
          <a:xfrm>
            <a:off x="9231629" y="216775"/>
            <a:ext cx="2673290" cy="107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148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1086</Words>
  <Application>Microsoft Office PowerPoint</Application>
  <PresentationFormat>Personalizado</PresentationFormat>
  <Paragraphs>69</Paragraphs>
  <Slides>8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Montserrat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Andy Aquino</cp:lastModifiedBy>
  <cp:revision>5</cp:revision>
  <dcterms:created xsi:type="dcterms:W3CDTF">2024-03-06T03:37:07Z</dcterms:created>
  <dcterms:modified xsi:type="dcterms:W3CDTF">2024-03-09T01:03:47Z</dcterms:modified>
</cp:coreProperties>
</file>